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9"/>
  </p:notesMasterIdLst>
  <p:sldIdLst>
    <p:sldId id="426" r:id="rId2"/>
    <p:sldId id="520" r:id="rId3"/>
    <p:sldId id="652" r:id="rId4"/>
    <p:sldId id="640" r:id="rId5"/>
    <p:sldId id="653" r:id="rId6"/>
    <p:sldId id="654" r:id="rId7"/>
    <p:sldId id="848" r:id="rId8"/>
    <p:sldId id="275" r:id="rId9"/>
    <p:sldId id="655" r:id="rId10"/>
    <p:sldId id="657" r:id="rId11"/>
    <p:sldId id="658" r:id="rId12"/>
    <p:sldId id="659" r:id="rId13"/>
    <p:sldId id="660" r:id="rId14"/>
    <p:sldId id="661" r:id="rId15"/>
    <p:sldId id="662" r:id="rId16"/>
    <p:sldId id="663" r:id="rId17"/>
    <p:sldId id="664" r:id="rId18"/>
    <p:sldId id="665" r:id="rId19"/>
    <p:sldId id="666" r:id="rId20"/>
    <p:sldId id="667" r:id="rId21"/>
    <p:sldId id="683" r:id="rId22"/>
    <p:sldId id="685" r:id="rId23"/>
    <p:sldId id="713" r:id="rId24"/>
    <p:sldId id="715" r:id="rId25"/>
    <p:sldId id="694" r:id="rId26"/>
    <p:sldId id="695" r:id="rId27"/>
    <p:sldId id="720" r:id="rId28"/>
    <p:sldId id="721" r:id="rId29"/>
    <p:sldId id="722" r:id="rId30"/>
    <p:sldId id="724" r:id="rId31"/>
    <p:sldId id="723" r:id="rId32"/>
    <p:sldId id="726" r:id="rId33"/>
    <p:sldId id="727" r:id="rId34"/>
    <p:sldId id="730" r:id="rId35"/>
    <p:sldId id="728" r:id="rId36"/>
    <p:sldId id="729" r:id="rId37"/>
    <p:sldId id="732" r:id="rId38"/>
    <p:sldId id="731" r:id="rId39"/>
    <p:sldId id="702" r:id="rId40"/>
    <p:sldId id="703" r:id="rId41"/>
    <p:sldId id="704" r:id="rId42"/>
    <p:sldId id="705" r:id="rId43"/>
    <p:sldId id="706" r:id="rId44"/>
    <p:sldId id="707" r:id="rId45"/>
    <p:sldId id="708" r:id="rId46"/>
    <p:sldId id="709" r:id="rId47"/>
    <p:sldId id="710" r:id="rId48"/>
    <p:sldId id="711" r:id="rId49"/>
    <p:sldId id="734" r:id="rId50"/>
    <p:sldId id="735" r:id="rId51"/>
    <p:sldId id="869" r:id="rId52"/>
    <p:sldId id="738" r:id="rId53"/>
    <p:sldId id="743" r:id="rId54"/>
    <p:sldId id="744" r:id="rId55"/>
    <p:sldId id="745" r:id="rId56"/>
    <p:sldId id="746" r:id="rId57"/>
    <p:sldId id="747" r:id="rId58"/>
    <p:sldId id="749" r:id="rId59"/>
    <p:sldId id="750" r:id="rId60"/>
    <p:sldId id="752" r:id="rId61"/>
    <p:sldId id="753" r:id="rId62"/>
    <p:sldId id="754" r:id="rId63"/>
    <p:sldId id="755" r:id="rId64"/>
    <p:sldId id="756" r:id="rId65"/>
    <p:sldId id="757" r:id="rId66"/>
    <p:sldId id="758" r:id="rId67"/>
    <p:sldId id="759" r:id="rId68"/>
    <p:sldId id="760" r:id="rId69"/>
    <p:sldId id="762" r:id="rId70"/>
    <p:sldId id="761" r:id="rId71"/>
    <p:sldId id="788" r:id="rId72"/>
    <p:sldId id="789" r:id="rId73"/>
    <p:sldId id="790" r:id="rId74"/>
    <p:sldId id="792" r:id="rId75"/>
    <p:sldId id="793" r:id="rId76"/>
    <p:sldId id="770" r:id="rId77"/>
    <p:sldId id="771" r:id="rId78"/>
    <p:sldId id="772" r:id="rId79"/>
    <p:sldId id="773" r:id="rId80"/>
    <p:sldId id="774" r:id="rId81"/>
    <p:sldId id="775" r:id="rId82"/>
    <p:sldId id="776" r:id="rId83"/>
    <p:sldId id="777" r:id="rId84"/>
    <p:sldId id="778" r:id="rId85"/>
    <p:sldId id="779" r:id="rId86"/>
    <p:sldId id="780" r:id="rId87"/>
    <p:sldId id="782" r:id="rId88"/>
    <p:sldId id="783" r:id="rId89"/>
    <p:sldId id="794" r:id="rId90"/>
    <p:sldId id="795" r:id="rId91"/>
    <p:sldId id="796" r:id="rId92"/>
    <p:sldId id="797" r:id="rId93"/>
    <p:sldId id="798" r:id="rId94"/>
    <p:sldId id="799" r:id="rId95"/>
    <p:sldId id="800" r:id="rId96"/>
    <p:sldId id="801" r:id="rId97"/>
    <p:sldId id="862" r:id="rId98"/>
    <p:sldId id="863" r:id="rId99"/>
    <p:sldId id="865" r:id="rId100"/>
    <p:sldId id="866" r:id="rId101"/>
    <p:sldId id="867" r:id="rId102"/>
    <p:sldId id="868" r:id="rId103"/>
    <p:sldId id="802" r:id="rId104"/>
    <p:sldId id="857" r:id="rId105"/>
    <p:sldId id="858" r:id="rId106"/>
    <p:sldId id="804" r:id="rId107"/>
    <p:sldId id="860" r:id="rId108"/>
    <p:sldId id="859" r:id="rId109"/>
    <p:sldId id="805" r:id="rId110"/>
    <p:sldId id="846" r:id="rId111"/>
    <p:sldId id="847" r:id="rId112"/>
    <p:sldId id="829" r:id="rId113"/>
    <p:sldId id="834" r:id="rId114"/>
    <p:sldId id="831" r:id="rId115"/>
    <p:sldId id="832" r:id="rId116"/>
    <p:sldId id="833" r:id="rId117"/>
    <p:sldId id="835" r:id="rId118"/>
    <p:sldId id="836" r:id="rId119"/>
    <p:sldId id="837" r:id="rId120"/>
    <p:sldId id="840" r:id="rId121"/>
    <p:sldId id="841" r:id="rId122"/>
    <p:sldId id="838" r:id="rId123"/>
    <p:sldId id="839" r:id="rId124"/>
    <p:sldId id="842" r:id="rId125"/>
    <p:sldId id="843" r:id="rId126"/>
    <p:sldId id="821" r:id="rId127"/>
    <p:sldId id="822" r:id="rId128"/>
    <p:sldId id="823" r:id="rId129"/>
    <p:sldId id="849" r:id="rId130"/>
    <p:sldId id="850" r:id="rId131"/>
    <p:sldId id="852" r:id="rId132"/>
    <p:sldId id="853" r:id="rId133"/>
    <p:sldId id="854" r:id="rId134"/>
    <p:sldId id="855" r:id="rId135"/>
    <p:sldId id="856" r:id="rId136"/>
    <p:sldId id="580" r:id="rId137"/>
    <p:sldId id="581"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7E0"/>
    <a:srgbClr val="FD7D00"/>
    <a:srgbClr val="0070C0"/>
    <a:srgbClr val="FF4747"/>
    <a:srgbClr val="D37011"/>
    <a:srgbClr val="5B9BD5"/>
    <a:srgbClr val="FFF2CC"/>
    <a:srgbClr val="F9D4B4"/>
    <a:srgbClr val="333F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CD04F-8F12-415B-A0E0-3D52B3F30728}" v="1446" dt="2023-04-21T14:37:17.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9" autoAdjust="0"/>
    <p:restoredTop sz="72946" autoAdjust="0"/>
  </p:normalViewPr>
  <p:slideViewPr>
    <p:cSldViewPr snapToGrid="0">
      <p:cViewPr varScale="1">
        <p:scale>
          <a:sx n="115" d="100"/>
          <a:sy n="115" d="100"/>
        </p:scale>
        <p:origin x="282" y="114"/>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using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company's clients require MFA for security and regulatory compliance reasons. Building those things can be expensive, and it isn't something that I really want to be maintaining over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Using SAML lets us push the authentication off to a third party that can offer whatever authentication systems the client needs. That third party handles all of the security testing and upkeep, and all we have to do is take the signed claims and match them to a user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those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laptop.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the client and server both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security comes at a cost, however; signing requests requires that the client and server hash the request data in exactly the same way, that they agree about which header and parameters are included, the sequence that they are concatenated together, etc. This complexity can make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difficult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main drawback of course is that bearer tokens are significantly less secure than signed requests; if a bad guy manages to steal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tokens then he can pretty much do anything he wants with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identifies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her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they call that API and it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a:t>In this case the </a:t>
            </a:r>
            <a:r>
              <a:rPr lang="en-US" b="0" dirty="0"/>
              <a:t>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calls that same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user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Alice's token in our example would have been usable </a:t>
            </a:r>
            <a:r>
              <a:rPr lang="en-US" sz="1200" b="0" i="1" kern="1200" dirty="0">
                <a:solidFill>
                  <a:schemeClr val="tx1"/>
                </a:solidFill>
                <a:effectLst/>
                <a:latin typeface="+mn-lt"/>
                <a:ea typeface="+mn-ea"/>
                <a:cs typeface="+mn-cs"/>
              </a:rPr>
              <a:t>only </a:t>
            </a:r>
            <a:r>
              <a:rPr lang="en-US" sz="1200" b="0" i="0" kern="1200" dirty="0">
                <a:solidFill>
                  <a:schemeClr val="tx1"/>
                </a:solidFill>
                <a:effectLst/>
                <a:latin typeface="+mn-lt"/>
                <a:ea typeface="+mn-ea"/>
                <a:cs typeface="+mn-cs"/>
              </a:rPr>
              <a:t>by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it would have clearly indicated that Alice was the one that authorized it, and in that case it would have been safe for TTF to use that token as proof of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would also have contained enough information for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to reject it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38294838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Unfortunately,</a:t>
            </a:r>
            <a:r>
              <a:rPr lang="en-US" sz="1200" kern="1200" baseline="0" dirty="0">
                <a:solidFill>
                  <a:schemeClr val="tx1"/>
                </a:solidFill>
                <a:effectLst/>
                <a:latin typeface="+mn-lt"/>
                <a:ea typeface="+mn-ea"/>
                <a:cs typeface="+mn-cs"/>
              </a:rPr>
              <a:t> it turns out that API calls are normally stateless, so I couldn't rely on the server just automagically knowing which user account was making the request.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“something you know”, in the form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a:t>
            </a:r>
            <a:r>
              <a:rPr lang="en-US" sz="1200" b="0" i="0" kern="1200">
                <a:solidFill>
                  <a:schemeClr val="tx1"/>
                </a:solidFill>
                <a:effectLst/>
                <a:latin typeface="+mn-lt"/>
                <a:ea typeface="+mn-ea"/>
                <a:cs typeface="+mn-cs"/>
              </a:rPr>
              <a:t>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evildoers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encrypted, preventing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something it can recognize.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her password on login, which we'll talk about next,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And if an attacker has been able to get access to the physical database, then there's a chance they've been able to access the decryption keys as well.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With those keys, they could decrypt all passwords in the database, which is again very bad.</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 functions are not reversible, there is no way to turn the output back into the input.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there are no other keys or details that a hacker can steal that allow them to reveal the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if we store the hash value in the user database, then our web server can take the text password submitted by the user, hash it, and then search the user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it gets a hit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and to send a cookie to the browser when a new user logs in.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cookie gets resubmitted on subsequent requests, and the server can use that to associate those requests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Typically the session ID is something long and unique, like a </a:t>
            </a:r>
            <a:r>
              <a:rPr lang="en-US" sz="1200" b="0" kern="1200" dirty="0" err="1">
                <a:solidFill>
                  <a:schemeClr val="tx1"/>
                </a:solidFill>
                <a:effectLst/>
                <a:latin typeface="+mn-lt"/>
                <a:ea typeface="+mn-ea"/>
                <a:cs typeface="+mn-cs"/>
              </a:rPr>
              <a:t>guid</a:t>
            </a:r>
            <a:r>
              <a:rPr lang="en-US" sz="1200" b="0" kern="1200" dirty="0">
                <a:solidFill>
                  <a:schemeClr val="tx1"/>
                </a:solidFill>
                <a:effectLst/>
                <a:latin typeface="+mn-lt"/>
                <a:ea typeface="+mn-ea"/>
                <a:cs typeface="+mn-cs"/>
              </a:rPr>
              <a:t>, so that it can't be easily guessed.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Cookies are automatically sent along with each request, so you don't really have to do anything to make this work; your web framework handles this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the process is entirely about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Alice wants to set some up some automated services that let us check her social media accounts.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passing her account password in all of those Basic Auth headers, we could create separate credentials for each of those services, and we could authorize those credentials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for calling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if one of her social media integrations is hacked, all they get access to is that specific integration; hacking her Twitter integration won't get you access to her Facebook account, and vice versa.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which helps keep the account extra safe.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This means passing the API key as </a:t>
            </a:r>
            <a:r>
              <a:rPr lang="en-US" sz="1200" b="1" i="0" kern="1200" dirty="0">
                <a:solidFill>
                  <a:schemeClr val="tx1"/>
                </a:solidFill>
                <a:effectLst/>
                <a:latin typeface="+mn-lt"/>
                <a:ea typeface="+mn-ea"/>
                <a:cs typeface="+mn-cs"/>
              </a:rPr>
              <a:t>plain text</a:t>
            </a:r>
            <a:r>
              <a:rPr lang="en-US" sz="1200" b="0" i="0" kern="1200" dirty="0">
                <a:solidFill>
                  <a:schemeClr val="tx1"/>
                </a:solidFill>
                <a:effectLst/>
                <a:latin typeface="+mn-lt"/>
                <a:ea typeface="+mn-ea"/>
                <a:cs typeface="+mn-cs"/>
              </a:rPr>
              <a:t>, typically in an HTTP header, so that the server can validate the token when processing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don't have any sort of usage restriction attached to them,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you should treat these API keys very much like a password:</a:t>
            </a:r>
          </a:p>
          <a:p>
            <a:pPr marL="228600" indent="-228600">
              <a:buFont typeface="Arial" panose="020B0604020202020204" pitchFamily="34" charset="0"/>
              <a:buAutoNum type="arabicPeriod"/>
            </a:pPr>
            <a:r>
              <a:rPr lang="en-US" sz="1200" b="0" i="0" kern="1200" dirty="0">
                <a:solidFill>
                  <a:schemeClr val="tx1"/>
                </a:solidFill>
                <a:effectLst/>
                <a:latin typeface="+mn-lt"/>
                <a:ea typeface="+mn-ea"/>
                <a:cs typeface="+mn-cs"/>
              </a:rPr>
              <a:t>Only transmit over TLS</a:t>
            </a:r>
          </a:p>
          <a:p>
            <a:pPr marL="228600" indent="-228600">
              <a:buFont typeface="Arial" panose="020B0604020202020204" pitchFamily="34" charset="0"/>
              <a:buAutoNum type="arabicPeriod"/>
            </a:pPr>
            <a:r>
              <a:rPr lang="en-US" sz="1200" b="0" i="0" kern="1200" dirty="0">
                <a:solidFill>
                  <a:schemeClr val="tx1"/>
                </a:solidFill>
                <a:effectLst/>
                <a:latin typeface="+mn-lt"/>
                <a:ea typeface="+mn-ea"/>
                <a:cs typeface="+mn-cs"/>
              </a:rPr>
              <a:t>Securely store at rest</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 sites prefer to use a custom HTTP header for this, but it's the same basic approach.</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0112564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can also pass these sorts of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but you need to be careful because that can result in those keys being captured in web logs.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pass these as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with each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is conjunction with one of those hash functions we just talked about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only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Anyone who captures this request off the network will be unable to extract the API key from it, because hash values cannot be reversed.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is trying to transfer money from one of her accounts to another;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a coherent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basic agenda:</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First, we’re going to cover some fundamental concepts that come up over and over, and then we'll use those concepts…</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39080691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sign in to the website over TLS and download the key,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that config file is kept secure, the client can then use the key to sign requests or to pass along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your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your React app can't make authenticated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the client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in JavaScript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it to attackers.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client,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signature that can be used to validate the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the request, it re-computes the signature using its private key and compares that value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authentication only and everything else is left up to your app.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want to know whether Alice is a member of the Administrator group or not, you'd have to run a query for the roles associated with her user ID.</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manage multiple web applications, and they both have access to the same private key, then your user could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using their username and password, which will get them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user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your user only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It's not a perfect solution, but assigning an expiration date to the token can help with this.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the expiration date claim is included in the signature, the client can't extend the timeout on their own without breaking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handles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2.png"/></Relationships>
</file>

<file path=ppt/slides/_rels/slide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2.png"/></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png"/></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6.png"/></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image" Target="../media/image16.png"/></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png"/></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image" Target="../media/image8.png"/></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image" Target="../media/image8.png"/></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image" Target="../media/image8.png"/></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3.png"/><Relationship Id="rId4" Type="http://schemas.openxmlformats.org/officeDocument/2006/relationships/image" Target="../media/image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2.png"/></Relationships>
</file>

<file path=ppt/slides/_rels/slide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2.png"/></Relationships>
</file>

<file path=ppt/slides/_rels/slide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2.png"/></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2.png"/></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err="1">
                <a:latin typeface="Corbel Light" panose="020B0303020204020204" pitchFamily="34" charset="0"/>
              </a:rPr>
              <a:t>orization</a:t>
            </a:r>
            <a:r>
              <a:rPr lang="en-US" sz="5400" dirty="0" err="1"/>
              <a:t>|</a:t>
            </a:r>
            <a:r>
              <a:rPr lang="en-US" sz="5400" dirty="0" err="1">
                <a:latin typeface="Corbel Light" panose="020B0303020204020204" pitchFamily="34" charset="0"/>
              </a:rPr>
              <a:t>entication</a:t>
            </a:r>
            <a:r>
              <a:rPr lang="en-US" sz="5400" dirty="0"/>
              <a:t>)</a:t>
            </a:r>
            <a:br>
              <a:rPr lang="en-US" sz="1100" dirty="0"/>
            </a:br>
            <a:r>
              <a:rPr lang="en-US" sz="4000" dirty="0">
                <a:solidFill>
                  <a:schemeClr val="bg1">
                    <a:lumMod val="65000"/>
                  </a:schemeClr>
                </a:solidFill>
              </a:rPr>
              <a:t>A security primer for developers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87739" y="2144123"/>
            <a:ext cx="7735712" cy="4351338"/>
          </a:xfrm>
        </p:spPr>
      </p:pic>
      <p:sp>
        <p:nvSpPr>
          <p:cNvPr id="5" name="TextBox 4"/>
          <p:cNvSpPr txBox="1"/>
          <p:nvPr/>
        </p:nvSpPr>
        <p:spPr>
          <a:xfrm>
            <a:off x="0" y="6256016"/>
            <a:ext cx="12192000" cy="584775"/>
          </a:xfrm>
          <a:prstGeom prst="rect">
            <a:avLst/>
          </a:prstGeom>
          <a:noFill/>
        </p:spPr>
        <p:txBody>
          <a:bodyPr wrap="square" rtlCol="0">
            <a:spAutoFit/>
          </a:bodyPr>
          <a:lstStyle/>
          <a:p>
            <a:pPr algn="ct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0" y="632577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24800" y="632808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767770"/>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55264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3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3851999"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13928349"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95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6286739"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6239788"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12498037"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12544988"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991871"/>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329903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337884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424267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432248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53249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404801"/>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55" name="TextBox 54">
            <a:extLst>
              <a:ext uri="{FF2B5EF4-FFF2-40B4-BE49-F238E27FC236}">
                <a16:creationId xmlns:a16="http://schemas.microsoft.com/office/drawing/2014/main" id="{708ED966-B517-8881-2D2E-3C0FF1DC81E7}"/>
              </a:ext>
            </a:extLst>
          </p:cNvPr>
          <p:cNvSpPr txBox="1"/>
          <p:nvPr/>
        </p:nvSpPr>
        <p:spPr>
          <a:xfrm>
            <a:off x="0" y="6791303"/>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56" name="TextBox 55">
            <a:extLst>
              <a:ext uri="{FF2B5EF4-FFF2-40B4-BE49-F238E27FC236}">
                <a16:creationId xmlns:a16="http://schemas.microsoft.com/office/drawing/2014/main" id="{F38473A9-7E82-CE54-F14C-7BD5D0232B6A}"/>
              </a:ext>
            </a:extLst>
          </p:cNvPr>
          <p:cNvSpPr txBox="1"/>
          <p:nvPr/>
        </p:nvSpPr>
        <p:spPr>
          <a:xfrm>
            <a:off x="2899668" y="6793609"/>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57" name="TextBox 56">
            <a:extLst>
              <a:ext uri="{FF2B5EF4-FFF2-40B4-BE49-F238E27FC236}">
                <a16:creationId xmlns:a16="http://schemas.microsoft.com/office/drawing/2014/main" id="{C1B00419-FB29-661A-B04A-CB91AD01DE30}"/>
              </a:ext>
            </a:extLst>
          </p:cNvPr>
          <p:cNvSpPr txBox="1"/>
          <p:nvPr/>
        </p:nvSpPr>
        <p:spPr>
          <a:xfrm>
            <a:off x="7543148" y="6791303"/>
            <a:ext cx="4611088" cy="523220"/>
          </a:xfrm>
          <a:prstGeom prst="rect">
            <a:avLst/>
          </a:prstGeom>
          <a:noFill/>
        </p:spPr>
        <p:txBody>
          <a:bodyPr wrap="square" rtlCol="0">
            <a:spAutoFit/>
          </a:bodyPr>
          <a:lstStyle/>
          <a:p>
            <a:pPr algn="r"/>
            <a:r>
              <a:rPr lang="en-US" sz="2800" b="1" dirty="0">
                <a:solidFill>
                  <a:srgbClr val="FFBC79"/>
                </a:solidFill>
                <a:latin typeface="Corbel" panose="020B0503020204020204" pitchFamily="34" charset="0"/>
              </a:rPr>
              <a:t>Bit.ly/</a:t>
            </a:r>
            <a:r>
              <a:rPr lang="en-US" sz="2800" b="1" dirty="0" err="1">
                <a:solidFill>
                  <a:srgbClr val="FFBC79"/>
                </a:solidFill>
                <a:latin typeface="Corbel" panose="020B0503020204020204" pitchFamily="34" charset="0"/>
              </a:rPr>
              <a:t>StirTrekAuthSession</a:t>
            </a:r>
            <a:endParaRPr lang="en-US" sz="2000" b="1" dirty="0">
              <a:solidFill>
                <a:srgbClr val="FFBC79"/>
              </a:solidFill>
              <a:latin typeface="Corbel" panose="020B0503020204020204" pitchFamily="34" charset="0"/>
            </a:endParaRPr>
          </a:p>
        </p:txBody>
      </p:sp>
    </p:spTree>
    <p:extLst>
      <p:ext uri="{BB962C8B-B14F-4D97-AF65-F5344CB8AC3E}">
        <p14:creationId xmlns:p14="http://schemas.microsoft.com/office/powerpoint/2010/main" val="334087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37" grpId="0" animBg="1"/>
      <p:bldP spid="38" grpId="0"/>
      <p:bldP spid="49" grpId="0" animBg="1"/>
      <p:bldP spid="51" grpId="0"/>
      <p:bldP spid="53" grpId="0" animBg="1"/>
      <p:bldP spid="54"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61743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18812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26138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49825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7169703" y="1178222"/>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80542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88522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61743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21526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18812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74906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82887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8313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491118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0" y="632577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2899668" y="632808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543148" y="6325775"/>
            <a:ext cx="4611088" cy="523220"/>
          </a:xfrm>
          <a:prstGeom prst="rect">
            <a:avLst/>
          </a:prstGeom>
          <a:noFill/>
        </p:spPr>
        <p:txBody>
          <a:bodyPr wrap="square" rtlCol="0">
            <a:spAutoFit/>
          </a:bodyPr>
          <a:lstStyle/>
          <a:p>
            <a:pPr algn="r"/>
            <a:r>
              <a:rPr lang="en-US" sz="2800" b="1" dirty="0">
                <a:solidFill>
                  <a:srgbClr val="FFBC79"/>
                </a:solidFill>
                <a:latin typeface="Corbel" panose="020B0503020204020204" pitchFamily="34" charset="0"/>
              </a:rPr>
              <a:t>Bit.ly/</a:t>
            </a:r>
            <a:r>
              <a:rPr lang="en-US" sz="2800" b="1" dirty="0" err="1">
                <a:solidFill>
                  <a:srgbClr val="FFBC79"/>
                </a:solidFill>
                <a:latin typeface="Corbel" panose="020B0503020204020204" pitchFamily="34" charset="0"/>
              </a:rPr>
              <a:t>StirTrekAuthSession</a:t>
            </a:r>
            <a:endParaRPr lang="en-US" sz="2000" b="1" dirty="0">
              <a:solidFill>
                <a:srgbClr val="FFBC79"/>
              </a:solidFill>
              <a:latin typeface="Corbel" panose="020B0503020204020204" pitchFamily="34" charset="0"/>
            </a:endParaRPr>
          </a:p>
        </p:txBody>
      </p:sp>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8"/>
            <a:ext cx="2968450" cy="61785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1"/>
            <a:ext cx="3326879" cy="61785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3"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3965122" y="5111944"/>
            <a:ext cx="1634594"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Tree>
    <p:extLst>
      <p:ext uri="{BB962C8B-B14F-4D97-AF65-F5344CB8AC3E}">
        <p14:creationId xmlns:p14="http://schemas.microsoft.com/office/powerpoint/2010/main" val="297112351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3081653"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3111499"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3" name="Content Placeholder 2"/>
          <p:cNvSpPr>
            <a:spLocks noGrp="1"/>
          </p:cNvSpPr>
          <p:nvPr>
            <p:ph idx="1"/>
          </p:nvPr>
        </p:nvSpPr>
        <p:spPr/>
        <p:txBody>
          <a:bodyPr>
            <a:normAutofit/>
          </a:bodyPr>
          <a:lstStyle/>
          <a:p>
            <a:r>
              <a:rPr lang="en-US" sz="4000" dirty="0">
                <a:solidFill>
                  <a:schemeClr val="bg1"/>
                </a:solidFill>
              </a:rPr>
              <a:t>Identity </a:t>
            </a:r>
            <a:r>
              <a:rPr lang="en-US" sz="4000" i="1" dirty="0">
                <a:solidFill>
                  <a:srgbClr val="747272"/>
                </a:solidFill>
              </a:rPr>
              <a:t>vs</a:t>
            </a:r>
            <a:r>
              <a:rPr lang="en-US" sz="4000" dirty="0">
                <a:solidFill>
                  <a:schemeClr val="bg1"/>
                </a:solidFill>
              </a:rPr>
              <a:t> Authentication </a:t>
            </a:r>
            <a:r>
              <a:rPr lang="en-US" sz="4000" i="1" dirty="0">
                <a:solidFill>
                  <a:srgbClr val="747272"/>
                </a:solidFill>
              </a:rPr>
              <a:t>vs</a:t>
            </a:r>
            <a:r>
              <a:rPr lang="en-US" sz="4000" dirty="0">
                <a:solidFill>
                  <a:schemeClr val="bg1"/>
                </a:solidFill>
              </a:rPr>
              <a:t> Authorization</a:t>
            </a:r>
          </a:p>
          <a:p>
            <a:endParaRPr lang="en-US" sz="4000" dirty="0">
              <a:solidFill>
                <a:schemeClr val="bg1"/>
              </a:solidFill>
            </a:endParaRPr>
          </a:p>
          <a:p>
            <a:r>
              <a:rPr lang="en-US" sz="4000" dirty="0">
                <a:solidFill>
                  <a:schemeClr val="bg1"/>
                </a:solidFill>
              </a:rPr>
              <a:t>Encoding </a:t>
            </a:r>
            <a:r>
              <a:rPr lang="en-US" sz="4000" i="1" dirty="0">
                <a:solidFill>
                  <a:srgbClr val="747272"/>
                </a:solidFill>
              </a:rPr>
              <a:t>vs</a:t>
            </a:r>
            <a:r>
              <a:rPr lang="en-US" sz="4000" dirty="0">
                <a:solidFill>
                  <a:schemeClr val="bg1"/>
                </a:solidFill>
              </a:rPr>
              <a:t> Encryption </a:t>
            </a:r>
            <a:r>
              <a:rPr lang="en-US" sz="4000" i="1" dirty="0">
                <a:solidFill>
                  <a:srgbClr val="747272"/>
                </a:solidFill>
              </a:rPr>
              <a:t>vs</a:t>
            </a:r>
            <a:r>
              <a:rPr lang="en-US" sz="4000" dirty="0">
                <a:solidFill>
                  <a:schemeClr val="bg1"/>
                </a:solidFill>
              </a:rPr>
              <a:t> Hashing</a:t>
            </a:r>
          </a:p>
          <a:p>
            <a:pPr marL="0" indent="0">
              <a:buNone/>
            </a:pPr>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842258668"/>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69247</TotalTime>
  <Words>14091</Words>
  <Application>Microsoft Office PowerPoint</Application>
  <PresentationFormat>Widescreen</PresentationFormat>
  <Paragraphs>2290</Paragraphs>
  <Slides>137</Slides>
  <Notes>136</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Auth(orization|entication)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1173</cp:revision>
  <dcterms:created xsi:type="dcterms:W3CDTF">2013-12-09T01:29:59Z</dcterms:created>
  <dcterms:modified xsi:type="dcterms:W3CDTF">2023-05-01T18:43:32Z</dcterms:modified>
</cp:coreProperties>
</file>